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8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97" r:id="rId10"/>
    <p:sldId id="265" r:id="rId11"/>
    <p:sldId id="266" r:id="rId12"/>
    <p:sldId id="311" r:id="rId13"/>
    <p:sldId id="267" r:id="rId14"/>
    <p:sldId id="270" r:id="rId15"/>
    <p:sldId id="272" r:id="rId16"/>
    <p:sldId id="312" r:id="rId17"/>
    <p:sldId id="287" r:id="rId18"/>
    <p:sldId id="299" r:id="rId19"/>
    <p:sldId id="310" r:id="rId20"/>
    <p:sldId id="304" r:id="rId21"/>
    <p:sldId id="307" r:id="rId22"/>
    <p:sldId id="305" r:id="rId23"/>
    <p:sldId id="306" r:id="rId24"/>
    <p:sldId id="303" r:id="rId25"/>
    <p:sldId id="300" r:id="rId26"/>
    <p:sldId id="308" r:id="rId27"/>
    <p:sldId id="314" r:id="rId28"/>
    <p:sldId id="278" r:id="rId29"/>
    <p:sldId id="273" r:id="rId30"/>
    <p:sldId id="279" r:id="rId31"/>
    <p:sldId id="316" r:id="rId32"/>
    <p:sldId id="284" r:id="rId33"/>
    <p:sldId id="315" r:id="rId34"/>
    <p:sldId id="298" r:id="rId35"/>
    <p:sldId id="293" r:id="rId36"/>
    <p:sldId id="290" r:id="rId37"/>
  </p:sldIdLst>
  <p:sldSz cx="9144000" cy="5143500" type="screen16x9"/>
  <p:notesSz cx="6858000" cy="9144000"/>
  <p:embeddedFontLst>
    <p:embeddedFont>
      <p:font typeface="Darker Grotesque" panose="020B0604020202020204" charset="0"/>
      <p:regular r:id="rId39"/>
      <p:bold r:id="rId40"/>
    </p:embeddedFont>
    <p:embeddedFont>
      <p:font typeface="Darker Grotesque Black" panose="020B0604020202020204" charset="0"/>
      <p:bold r:id="rId41"/>
    </p:embeddedFont>
    <p:embeddedFont>
      <p:font typeface="Darker Grotesque SemiBold" panose="020B0604020202020204" charset="0"/>
      <p:regular r:id="rId42"/>
      <p:bold r:id="rId43"/>
    </p:embeddedFont>
    <p:embeddedFont>
      <p:font typeface="Rubik Black" panose="020B0604020202020204" charset="-79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4CF4FD-A083-4F04-9651-27A64085EC9A}">
  <a:tblStyle styleId="{964CF4FD-A083-4F04-9651-27A64085EC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608" autoAdjust="0"/>
  </p:normalViewPr>
  <p:slideViewPr>
    <p:cSldViewPr>
      <p:cViewPr varScale="1">
        <p:scale>
          <a:sx n="105" d="100"/>
          <a:sy n="105" d="100"/>
        </p:scale>
        <p:origin x="1142" y="36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74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ede9fda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ede9fda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0226c9436_0_28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40226c9436_0_28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40226c9436_0_29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40226c9436_0_29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40226c9436_0_29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40226c9436_0_29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ede9fda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ede9fda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0226c9436_0_29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40226c9436_0_29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0226c9436_0_29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40226c9436_0_29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40226c9436_0_29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40226c9436_0_29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40226c9436_0_29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40226c9436_0_29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40226c9436_0_2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40226c9436_0_2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6f477412e0_0_2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6f477412e0_0_2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40226c9436_0_29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40226c9436_0_29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de9fda4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ede9fda4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40226c9436_0_29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40226c9436_0_29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de9fda4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ede9fda4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ede9fda4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ede9fda4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0226c9436_0_28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0226c9436_0_28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40226c9436_0_29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40226c9436_0_29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0226c9436_0_28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40226c9436_0_28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8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5838930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2608">
            <a:off x="-3260092" y="4315494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5179">
            <a:off x="958885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17154">
            <a:off x="2040685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256506">
            <a:off x="-4737285" y="4563787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2037">
            <a:off x="-39833" y="4474805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8197">
            <a:off x="-1103383" y="-2553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777138" y="1044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8" name="Google Shape;18;p2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777925" y="1063575"/>
            <a:ext cx="5588700" cy="23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 b="0">
                <a:solidFill>
                  <a:schemeClr val="l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332625" y="3574425"/>
            <a:ext cx="44787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49038" flipH="1">
            <a:off x="-5331412" y="-3476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6562" flipH="1">
            <a:off x="-4267123" y="-303062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61" name="Google Shape;161;p17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320750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>
            <a:off x="2320750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3"/>
          </p:nvPr>
        </p:nvSpPr>
        <p:spPr>
          <a:xfrm>
            <a:off x="5862375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4"/>
          </p:nvPr>
        </p:nvSpPr>
        <p:spPr>
          <a:xfrm>
            <a:off x="5862375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5"/>
          </p:nvPr>
        </p:nvSpPr>
        <p:spPr>
          <a:xfrm>
            <a:off x="2320750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6"/>
          </p:nvPr>
        </p:nvSpPr>
        <p:spPr>
          <a:xfrm>
            <a:off x="2320750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7"/>
          </p:nvPr>
        </p:nvSpPr>
        <p:spPr>
          <a:xfrm>
            <a:off x="5862375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8"/>
          </p:nvPr>
        </p:nvSpPr>
        <p:spPr>
          <a:xfrm>
            <a:off x="5862375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75" name="Google Shape;175;p18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1167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71167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344625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3446250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618082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618082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7"/>
          </p:nvPr>
        </p:nvSpPr>
        <p:spPr>
          <a:xfrm>
            <a:off x="71167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8"/>
          </p:nvPr>
        </p:nvSpPr>
        <p:spPr>
          <a:xfrm>
            <a:off x="71167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9"/>
          </p:nvPr>
        </p:nvSpPr>
        <p:spPr>
          <a:xfrm>
            <a:off x="3446250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3"/>
          </p:nvPr>
        </p:nvSpPr>
        <p:spPr>
          <a:xfrm>
            <a:off x="3446250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4"/>
          </p:nvPr>
        </p:nvSpPr>
        <p:spPr>
          <a:xfrm>
            <a:off x="618082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5"/>
          </p:nvPr>
        </p:nvSpPr>
        <p:spPr>
          <a:xfrm>
            <a:off x="618082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05373">
            <a:off x="1638363" y="10912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89526">
            <a:off x="315560" y="4697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552449">
            <a:off x="901288" y="30007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46519">
            <a:off x="1549659" y="3736698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95" name="Google Shape;195;p19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1"/>
          </p:nvPr>
        </p:nvSpPr>
        <p:spPr>
          <a:xfrm>
            <a:off x="713100" y="3157572"/>
            <a:ext cx="25812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2"/>
          </p:nvPr>
        </p:nvSpPr>
        <p:spPr>
          <a:xfrm>
            <a:off x="713100" y="1158225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94627" flipH="1">
            <a:off x="233493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17496" flipH="1">
            <a:off x="-397714" y="4200433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35274" flipH="1">
            <a:off x="429084" y="1623464"/>
            <a:ext cx="12356028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247551" flipH="1">
            <a:off x="1411588" y="108573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05" name="Google Shape;205;p20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 hasCustomPrompt="1"/>
          </p:nvPr>
        </p:nvSpPr>
        <p:spPr>
          <a:xfrm>
            <a:off x="713100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>
            <a:off x="713100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3698411" y="3882999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10684">
            <a:off x="-3078914" y="872043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58532">
            <a:off x="-3445921" y="307629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98794">
            <a:off x="-3730015" y="263310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15" name="Google Shape;215;p21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hasCustomPrompt="1"/>
          </p:nvPr>
        </p:nvSpPr>
        <p:spPr>
          <a:xfrm>
            <a:off x="6456125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2"/>
          </p:nvPr>
        </p:nvSpPr>
        <p:spPr>
          <a:xfrm>
            <a:off x="4061525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5774825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81955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3" name="Google Shape;2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242930" y="411098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5164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08437" y="40932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6" name="Google Shape;2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8593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4404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8" name="Google Shape;22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789078" y="13496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29" name="Google Shape;229;p22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 hasCustomPrompt="1"/>
          </p:nvPr>
        </p:nvSpPr>
        <p:spPr>
          <a:xfrm>
            <a:off x="935700" y="1308400"/>
            <a:ext cx="3101100" cy="1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2"/>
          </p:nvPr>
        </p:nvSpPr>
        <p:spPr>
          <a:xfrm>
            <a:off x="4036800" y="1308400"/>
            <a:ext cx="43938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1"/>
          </p:nvPr>
        </p:nvSpPr>
        <p:spPr>
          <a:xfrm>
            <a:off x="3466650" y="2959588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86543">
            <a:off x="924653" y="379750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9322">
            <a:off x="-5855442" y="57308"/>
            <a:ext cx="12507376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67" name="Google Shape;267;p25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>
            <a:off x="713100" y="1354736"/>
            <a:ext cx="5400000" cy="14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1"/>
          </p:nvPr>
        </p:nvSpPr>
        <p:spPr>
          <a:xfrm>
            <a:off x="713100" y="2691063"/>
            <a:ext cx="3857700" cy="1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ctrTitle"/>
          </p:nvPr>
        </p:nvSpPr>
        <p:spPr>
          <a:xfrm>
            <a:off x="713100" y="832650"/>
            <a:ext cx="4283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body" idx="1"/>
          </p:nvPr>
        </p:nvSpPr>
        <p:spPr>
          <a:xfrm>
            <a:off x="713100" y="2037450"/>
            <a:ext cx="4283400" cy="22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>
            <a:spLocks noGrp="1"/>
          </p:cNvSpPr>
          <p:nvPr>
            <p:ph type="pic" idx="2"/>
          </p:nvPr>
        </p:nvSpPr>
        <p:spPr>
          <a:xfrm rot="-390453">
            <a:off x="6285173" y="-305875"/>
            <a:ext cx="3663504" cy="56813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6" name="Google Shape;2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85179" flipH="1">
            <a:off x="-34130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7" name="Google Shape;2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09424" flipH="1">
            <a:off x="30822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197" flipH="1">
            <a:off x="-13370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89" name="Google Shape;289;p28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ctrTitle"/>
          </p:nvPr>
        </p:nvSpPr>
        <p:spPr>
          <a:xfrm>
            <a:off x="5547725" y="1387350"/>
            <a:ext cx="28830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"/>
          </p:nvPr>
        </p:nvSpPr>
        <p:spPr>
          <a:xfrm>
            <a:off x="5547725" y="2609850"/>
            <a:ext cx="28830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2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02014">
            <a:off x="1094039" y="140355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1206">
            <a:off x="1698991" y="271482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41468">
            <a:off x="1554007" y="226518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05" name="Google Shape;305;p30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ctrTitle"/>
          </p:nvPr>
        </p:nvSpPr>
        <p:spPr>
          <a:xfrm>
            <a:off x="713100" y="754650"/>
            <a:ext cx="4101600" cy="16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713100" y="2373450"/>
            <a:ext cx="52164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580139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078912" y="419834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3511" y="39882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296491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78293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" name="Google Shape;2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619906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220537" y="-4857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" name="Google Shape;3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" name="Google Shape;31;p3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584675" y="1248796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 idx="2"/>
          </p:nvPr>
        </p:nvSpPr>
        <p:spPr>
          <a:xfrm>
            <a:off x="1292700" y="2243063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244125" y="3082325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9" name="Google Shape;319;p32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20411" flipH="1">
            <a:off x="962013" y="41091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82369" flipH="1">
            <a:off x="1554735" y="1961165"/>
            <a:ext cx="12356026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724677" flipH="1">
            <a:off x="2060563" y="156498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1" name="Google Shape;331;p34"/>
          <p:cNvPicPr preferRelativeResize="0"/>
          <p:nvPr/>
        </p:nvPicPr>
        <p:blipFill rotWithShape="1">
          <a:blip r:embed="rId5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ctrTitle"/>
          </p:nvPr>
        </p:nvSpPr>
        <p:spPr>
          <a:xfrm>
            <a:off x="713100" y="539375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ubTitle" idx="1"/>
          </p:nvPr>
        </p:nvSpPr>
        <p:spPr>
          <a:xfrm>
            <a:off x="713100" y="1650800"/>
            <a:ext cx="5697600" cy="1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714000" y="3975600"/>
            <a:ext cx="52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5373" flipH="1">
            <a:off x="-6326410" y="9686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9" name="Google Shape;3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89526" flipH="1">
            <a:off x="-4442497" y="3471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0" name="Google Shape;3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552449" flipH="1">
            <a:off x="-4793087" y="28781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41" name="Google Shape;341;p35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3368">
            <a:off x="2152096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5179">
            <a:off x="538452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09424">
            <a:off x="-5797922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8197">
            <a:off x="-145371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50" name="Google Shape;350;p36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8" name="Google Shape;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" name="Google Shape;39;p4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13225" y="1909050"/>
            <a:ext cx="37182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56506" flipH="1">
            <a:off x="-526005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60576" flipH="1">
            <a:off x="-4485306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6" name="Google Shape;4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6562" flipH="1">
            <a:off x="958598" y="473143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47" name="Google Shape;47;p5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015388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015388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4729413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4729413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 flipH="1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6508270" y="286881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6" name="Google Shape;9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368">
            <a:off x="947028" y="41332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7" name="Google Shape;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1377">
            <a:off x="-3370531" y="3920226"/>
            <a:ext cx="12507380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8" name="Google Shape;9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85179">
            <a:off x="1080821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9" name="Google Shape;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17154">
            <a:off x="2162620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0" name="Google Shape;10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9424">
            <a:off x="-5498390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8197">
            <a:off x="-911347" y="-55077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655202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03" name="Google Shape;103;p11"/>
          <p:cNvSpPr/>
          <p:nvPr/>
        </p:nvSpPr>
        <p:spPr>
          <a:xfrm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498200" y="1562263"/>
            <a:ext cx="6147600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2655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78549">
            <a:off x="-3540567" y="4631669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12" name="Google Shape;112;p1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195287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195287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 hasCustomPrompt="1"/>
          </p:nvPr>
        </p:nvSpPr>
        <p:spPr>
          <a:xfrm>
            <a:off x="4575225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581512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6"/>
          </p:nvPr>
        </p:nvSpPr>
        <p:spPr>
          <a:xfrm>
            <a:off x="581512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 hasCustomPrompt="1"/>
          </p:nvPr>
        </p:nvSpPr>
        <p:spPr>
          <a:xfrm>
            <a:off x="713100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95287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95287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5225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81512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81512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2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1" name="Google Shape;141;p15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1"/>
          </p:nvPr>
        </p:nvSpPr>
        <p:spPr>
          <a:xfrm>
            <a:off x="713100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2"/>
          </p:nvPr>
        </p:nvSpPr>
        <p:spPr>
          <a:xfrm>
            <a:off x="4654498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ctrTitle"/>
          </p:nvPr>
        </p:nvSpPr>
        <p:spPr>
          <a:xfrm>
            <a:off x="1853425" y="539375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4134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4057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9" name="Google Shape;149;p16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1310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2"/>
          </p:nvPr>
        </p:nvSpPr>
        <p:spPr>
          <a:xfrm>
            <a:off x="71310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3"/>
          </p:nvPr>
        </p:nvSpPr>
        <p:spPr>
          <a:xfrm>
            <a:off x="3447675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3447678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5"/>
          </p:nvPr>
        </p:nvSpPr>
        <p:spPr>
          <a:xfrm>
            <a:off x="618225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618225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71" r:id="rId16"/>
    <p:sldLayoutId id="2147483672" r:id="rId17"/>
    <p:sldLayoutId id="2147483674" r:id="rId18"/>
    <p:sldLayoutId id="2147483676" r:id="rId19"/>
    <p:sldLayoutId id="2147483678" r:id="rId20"/>
    <p:sldLayoutId id="2147483680" r:id="rId21"/>
    <p:sldLayoutId id="2147483681" r:id="rId22"/>
    <p:sldLayoutId id="214748368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1.xml"/><Relationship Id="rId1" Type="http://schemas.openxmlformats.org/officeDocument/2006/relationships/video" Target="file:///C:\Users\ANURAG%20K%20VIG\Desktop\satark.mp4" TargetMode="Externa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ipleaders.in/causes-of-crim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3042" y="214296"/>
            <a:ext cx="5588700" cy="23079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CrimeInsight :</a:t>
            </a:r>
            <a:br>
              <a:rPr lang="en-US" dirty="0"/>
            </a:br>
            <a:r>
              <a:rPr lang="en-US" sz="4400" dirty="0">
                <a:solidFill>
                  <a:srgbClr val="FF0000"/>
                </a:solidFill>
              </a:rPr>
              <a:t>            </a:t>
            </a:r>
            <a:r>
              <a:rPr lang="en-US" sz="2000" dirty="0">
                <a:solidFill>
                  <a:schemeClr val="tx2"/>
                </a:solidFill>
              </a:rPr>
              <a:t>A Database Approach to        Crime Analysis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00164" y="2714626"/>
            <a:ext cx="7786742" cy="2143140"/>
          </a:xfrm>
        </p:spPr>
        <p:txBody>
          <a:bodyPr/>
          <a:lstStyle/>
          <a:p>
            <a:r>
              <a:rPr lang="en-IN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                  By </a:t>
            </a:r>
            <a:r>
              <a:rPr lang="en-IN" dirty="0">
                <a:latin typeface="Rubik Black" charset="-79"/>
                <a:cs typeface="Rubik Black" charset="-79"/>
              </a:rPr>
              <a:t>–         </a:t>
            </a:r>
            <a:r>
              <a:rPr lang="en-IN" dirty="0" err="1">
                <a:latin typeface="Rubik Black" charset="-79"/>
                <a:cs typeface="Rubik Black" charset="-79"/>
              </a:rPr>
              <a:t>Abhibhav</a:t>
            </a:r>
            <a:r>
              <a:rPr lang="en-IN" dirty="0">
                <a:latin typeface="Rubik Black" charset="-79"/>
                <a:cs typeface="Rubik Black" charset="-79"/>
              </a:rPr>
              <a:t> Sharma 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(UE223004)</a:t>
            </a:r>
            <a:r>
              <a:rPr lang="en-IN" dirty="0">
                <a:latin typeface="Rubik Black" charset="-79"/>
                <a:cs typeface="Rubik Black" charset="-79"/>
              </a:rPr>
              <a:t>     </a:t>
            </a:r>
          </a:p>
          <a:p>
            <a:r>
              <a:rPr lang="en-IN" dirty="0">
                <a:latin typeface="Rubik Black" charset="-79"/>
                <a:cs typeface="Rubik Black" charset="-79"/>
              </a:rPr>
              <a:t>		                 Aditya Pathania 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(UE223007)</a:t>
            </a:r>
          </a:p>
          <a:p>
            <a:r>
              <a:rPr lang="en-IN" dirty="0">
                <a:latin typeface="Rubik Black" charset="-79"/>
                <a:cs typeface="Rubik Black" charset="-79"/>
              </a:rPr>
              <a:t>			  Anurag Kumar Vig 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(UE223015)</a:t>
            </a:r>
          </a:p>
          <a:p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                                 </a:t>
            </a:r>
            <a:endParaRPr lang="en-US" dirty="0">
              <a:solidFill>
                <a:schemeClr val="bg2"/>
              </a:solidFill>
              <a:latin typeface="Rubik Black" charset="-79"/>
              <a:cs typeface="Rubik Black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5859164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/>
              <a:t>Research and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Crimes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analysed</a:t>
            </a:r>
            <a:endParaRPr dirty="0"/>
          </a:p>
        </p:txBody>
      </p:sp>
      <p:sp>
        <p:nvSpPr>
          <p:cNvPr id="479" name="Google Shape;479;p50"/>
          <p:cNvSpPr txBox="1">
            <a:spLocks noGrp="1"/>
          </p:cNvSpPr>
          <p:nvPr>
            <p:ph type="subTitle" idx="1"/>
          </p:nvPr>
        </p:nvSpPr>
        <p:spPr>
          <a:xfrm>
            <a:off x="357158" y="1785932"/>
            <a:ext cx="4857784" cy="785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800" u="sng" dirty="0">
                <a:solidFill>
                  <a:schemeClr val="tx2"/>
                </a:solidFill>
                <a:latin typeface="Darker Grotesque" charset="0"/>
              </a:rPr>
              <a:t>5 Crimes :-</a:t>
            </a:r>
            <a:endParaRPr sz="2800" u="sng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480" name="Google Shape;480;p50"/>
          <p:cNvSpPr txBox="1">
            <a:spLocks noGrp="1"/>
          </p:cNvSpPr>
          <p:nvPr>
            <p:ph type="subTitle" idx="2"/>
          </p:nvPr>
        </p:nvSpPr>
        <p:spPr>
          <a:xfrm>
            <a:off x="428596" y="2571750"/>
            <a:ext cx="4714908" cy="2357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bg2"/>
                </a:solidFill>
              </a:rPr>
              <a:t>1)  </a:t>
            </a:r>
            <a:r>
              <a:rPr lang="en" sz="2400" dirty="0"/>
              <a:t>Murder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bg2"/>
                </a:solidFill>
              </a:rPr>
              <a:t>2)  </a:t>
            </a:r>
            <a:r>
              <a:rPr lang="en" sz="2400" dirty="0"/>
              <a:t>Kidnapping and abduction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</a:rPr>
              <a:t>3)  </a:t>
            </a:r>
            <a:r>
              <a:rPr lang="en" sz="2400" dirty="0"/>
              <a:t>Rape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</a:rPr>
              <a:t>4)  </a:t>
            </a:r>
            <a:r>
              <a:rPr lang="en" sz="2400" dirty="0"/>
              <a:t>Autotheft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solidFill>
                  <a:schemeClr val="bg2"/>
                </a:solidFill>
              </a:rPr>
              <a:t>5)  </a:t>
            </a:r>
            <a:r>
              <a:rPr lang="en-IN" sz="2400" dirty="0"/>
              <a:t>Cyber crime</a:t>
            </a:r>
            <a:endParaRPr lang="e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36" y="285734"/>
            <a:ext cx="4074000" cy="1083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Data </a:t>
            </a:r>
            <a:br>
              <a:rPr lang="en-IN" dirty="0"/>
            </a:br>
            <a:r>
              <a:rPr lang="en-IN" dirty="0"/>
              <a:t>Cleaning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428596" y="2071684"/>
            <a:ext cx="8286808" cy="3357586"/>
          </a:xfrm>
        </p:spPr>
        <p:txBody>
          <a:bodyPr/>
          <a:lstStyle/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1)</a:t>
            </a:r>
            <a:r>
              <a:rPr lang="en-IN" sz="2000" dirty="0"/>
              <a:t> Removal of redundant values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2)</a:t>
            </a:r>
            <a:r>
              <a:rPr lang="en-IN" sz="2000" dirty="0"/>
              <a:t> Normalization of the data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3) </a:t>
            </a:r>
            <a:r>
              <a:rPr lang="en-IN" sz="2000" dirty="0"/>
              <a:t>Standardization of data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4) </a:t>
            </a:r>
            <a:r>
              <a:rPr lang="en-IN" sz="2000" dirty="0"/>
              <a:t>Homogeneity of dataset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5) </a:t>
            </a:r>
            <a:r>
              <a:rPr lang="en-IN" sz="2000" dirty="0"/>
              <a:t>Removal of NULL values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6) </a:t>
            </a:r>
            <a:r>
              <a:rPr lang="en-IN" sz="2000" dirty="0"/>
              <a:t>Removal of multiple indexes</a:t>
            </a:r>
          </a:p>
          <a:p>
            <a:pPr marL="482600" indent="-342900">
              <a:buAutoNum type="arabicParenR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348" y="1714494"/>
            <a:ext cx="664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Following steps has been done for data cleaning:-</a:t>
            </a:r>
            <a:endParaRPr lang="en-US" sz="2000" u="sng" dirty="0">
              <a:solidFill>
                <a:schemeClr val="tx2"/>
              </a:solidFill>
              <a:latin typeface="Darker Grotesque" charset="0"/>
              <a:cs typeface="Rubik Black" charset="-79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 txBox="1">
            <a:spLocks noGrp="1"/>
          </p:cNvSpPr>
          <p:nvPr>
            <p:ph type="ctrTitle"/>
          </p:nvPr>
        </p:nvSpPr>
        <p:spPr>
          <a:xfrm>
            <a:off x="2214546" y="71420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On to the </a:t>
            </a:r>
            <a:br>
              <a:rPr lang="en-IN" dirty="0"/>
            </a:br>
            <a:r>
              <a:rPr lang="en-IN" dirty="0"/>
              <a:t>Dashboard</a:t>
            </a:r>
            <a:endParaRPr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571440" y="142858"/>
            <a:ext cx="8572560" cy="4714908"/>
          </a:xfrm>
        </p:spPr>
        <p:txBody>
          <a:bodyPr/>
          <a:lstStyle/>
          <a:p>
            <a:pPr algn="l"/>
            <a:r>
              <a:rPr lang="en-IN" sz="2000" dirty="0"/>
              <a:t> </a:t>
            </a:r>
            <a:r>
              <a:rPr lang="en-IN" sz="2000" dirty="0">
                <a:solidFill>
                  <a:schemeClr val="bg1"/>
                </a:solidFill>
                <a:latin typeface="Darker Grotesque" charset="0"/>
              </a:rPr>
              <a:t>T</a:t>
            </a:r>
            <a:r>
              <a:rPr lang="en-IN" sz="2000" dirty="0">
                <a:latin typeface="Darker Grotesque" charset="0"/>
              </a:rPr>
              <a:t>he dashboard has been used to show the database of crimes we have selected and we can see the data of the crime with respect to the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state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,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 year </a:t>
            </a:r>
            <a:r>
              <a:rPr lang="en-IN" sz="2000" dirty="0">
                <a:latin typeface="Darker Grotesque" charset="0"/>
              </a:rPr>
              <a:t>and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zone </a:t>
            </a:r>
            <a:r>
              <a:rPr lang="en-IN" sz="2000" dirty="0">
                <a:latin typeface="Darker Grotesque" charset="0"/>
              </a:rPr>
              <a:t>respectively.      </a:t>
            </a:r>
          </a:p>
          <a:p>
            <a:pPr algn="l"/>
            <a:r>
              <a:rPr lang="en-IN" sz="2000" dirty="0">
                <a:latin typeface="Darker Grotesque" charset="0"/>
              </a:rPr>
              <a:t>We have used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 6 </a:t>
            </a:r>
            <a:r>
              <a:rPr lang="en-IN" sz="2000" dirty="0">
                <a:latin typeface="Darker Grotesque" charset="0"/>
              </a:rPr>
              <a:t>graphs for the representation of our data :-</a:t>
            </a:r>
          </a:p>
          <a:p>
            <a:pPr algn="l"/>
            <a:r>
              <a:rPr lang="en-IN" sz="2000" dirty="0">
                <a:latin typeface="Darker Grotesque" charset="0"/>
              </a:rPr>
              <a:t>A bar graph</a:t>
            </a:r>
          </a:p>
          <a:p>
            <a:pPr algn="l"/>
            <a:r>
              <a:rPr lang="en-IN" sz="2000" dirty="0">
                <a:latin typeface="Darker Grotesque" charset="0"/>
              </a:rPr>
              <a:t>A pie chart </a:t>
            </a:r>
          </a:p>
          <a:p>
            <a:pPr algn="l"/>
            <a:r>
              <a:rPr lang="en-IN" sz="2000" dirty="0">
                <a:latin typeface="Darker Grotesque" charset="0"/>
              </a:rPr>
              <a:t>2 line graphs</a:t>
            </a:r>
          </a:p>
          <a:p>
            <a:pPr algn="l"/>
            <a:r>
              <a:rPr lang="en-IN" sz="2000" dirty="0">
                <a:latin typeface="Darker Grotesque" charset="0"/>
              </a:rPr>
              <a:t>A geographical map</a:t>
            </a:r>
          </a:p>
          <a:p>
            <a:pPr algn="l"/>
            <a:r>
              <a:rPr lang="en-IN" sz="2000" dirty="0">
                <a:latin typeface="Darker Grotesque" charset="0"/>
              </a:rPr>
              <a:t>An area chart      </a:t>
            </a:r>
          </a:p>
          <a:p>
            <a:pPr algn="l"/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https://public.tableau.com/app/profile/abhibhav.sharma/viz/Crime_Analysis_16996126932620/Dashboard1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—John </a:t>
            </a:r>
            <a:r>
              <a:rPr lang="en" dirty="0">
                <a:solidFill>
                  <a:schemeClr val="lt2"/>
                </a:solidFill>
              </a:rPr>
              <a:t>Owen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2" name="Google Shape;542;p54"/>
          <p:cNvSpPr txBox="1">
            <a:spLocks noGrp="1"/>
          </p:cNvSpPr>
          <p:nvPr>
            <p:ph type="subTitle" idx="2"/>
          </p:nvPr>
        </p:nvSpPr>
        <p:spPr>
          <a:xfrm>
            <a:off x="714348" y="1000114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“Data is what you need to do </a:t>
            </a:r>
            <a:r>
              <a:rPr lang="en" i="1" dirty="0">
                <a:solidFill>
                  <a:schemeClr val="tx2"/>
                </a:solidFill>
              </a:rPr>
              <a:t>analytics</a:t>
            </a:r>
            <a:r>
              <a:rPr lang="en" i="1" dirty="0"/>
              <a:t> , information is what you need to do </a:t>
            </a:r>
            <a:r>
              <a:rPr lang="en" i="1" dirty="0">
                <a:solidFill>
                  <a:schemeClr val="tx2"/>
                </a:solidFill>
              </a:rPr>
              <a:t>business</a:t>
            </a:r>
            <a:r>
              <a:rPr lang="en" i="1" dirty="0"/>
              <a:t>”</a:t>
            </a:r>
            <a:endParaRPr i="1"/>
          </a:p>
        </p:txBody>
      </p:sp>
      <p:sp>
        <p:nvSpPr>
          <p:cNvPr id="39938" name="AutoShape 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ctrTitle" idx="2"/>
          </p:nvPr>
        </p:nvSpPr>
        <p:spPr>
          <a:xfrm>
            <a:off x="2214546" y="1285866"/>
            <a:ext cx="6786578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tx2"/>
                </a:solidFill>
              </a:rPr>
              <a:t>Implementation      </a:t>
            </a:r>
            <a:endParaRPr sz="540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8726" y="285734"/>
            <a:ext cx="8215370" cy="1408638"/>
          </a:xfrm>
        </p:spPr>
        <p:txBody>
          <a:bodyPr/>
          <a:lstStyle/>
          <a:p>
            <a:r>
              <a:rPr lang="en-IN" sz="4800" dirty="0"/>
              <a:t>Concepts </a:t>
            </a:r>
            <a:br>
              <a:rPr lang="en-IN" sz="4800" dirty="0"/>
            </a:br>
            <a:r>
              <a:rPr lang="en-IN" sz="4800" dirty="0">
                <a:solidFill>
                  <a:schemeClr val="tx2"/>
                </a:solidFill>
              </a:rPr>
              <a:t>used :-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4678" y="1857370"/>
            <a:ext cx="55721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1)  </a:t>
            </a:r>
            <a:r>
              <a:rPr lang="en-IN" sz="3200" dirty="0">
                <a:solidFill>
                  <a:schemeClr val="accent1"/>
                </a:solidFill>
                <a:latin typeface="Darker Grotesque" charset="0"/>
              </a:rPr>
              <a:t>Sql</a:t>
            </a:r>
          </a:p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2)  </a:t>
            </a:r>
            <a:r>
              <a:rPr lang="en-IN" sz="3200" dirty="0">
                <a:solidFill>
                  <a:schemeClr val="accent1"/>
                </a:solidFill>
                <a:latin typeface="Darker Grotesque" charset="0"/>
              </a:rPr>
              <a:t>Plsql</a:t>
            </a:r>
          </a:p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3)  </a:t>
            </a:r>
            <a:r>
              <a:rPr lang="en-IN" sz="3200" dirty="0">
                <a:solidFill>
                  <a:schemeClr val="bg1"/>
                </a:solidFill>
                <a:latin typeface="Darker Grotesque" charset="0"/>
              </a:rPr>
              <a:t>Dax</a:t>
            </a:r>
          </a:p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4)  </a:t>
            </a:r>
            <a:r>
              <a:rPr lang="en-IN" sz="3200" dirty="0">
                <a:solidFill>
                  <a:schemeClr val="bg1"/>
                </a:solidFill>
                <a:latin typeface="Darker Grotesque" charset="0"/>
              </a:rPr>
              <a:t>Statistics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2910" y="142858"/>
            <a:ext cx="7500990" cy="1083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Sql/Plsql</a:t>
            </a:r>
            <a:br>
              <a:rPr lang="en-IN" dirty="0"/>
            </a:br>
            <a:r>
              <a:rPr lang="en-IN" dirty="0"/>
              <a:t>  Concepts used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28596" y="2143104"/>
            <a:ext cx="4214842" cy="3000396"/>
          </a:xfrm>
        </p:spPr>
        <p:txBody>
          <a:bodyPr/>
          <a:lstStyle/>
          <a:p>
            <a:r>
              <a:rPr lang="en-IN" sz="2000" dirty="0">
                <a:solidFill>
                  <a:schemeClr val="bg2"/>
                </a:solidFill>
              </a:rPr>
              <a:t>1)  </a:t>
            </a:r>
            <a:endParaRPr lang="en-US" sz="2000" dirty="0"/>
          </a:p>
          <a:p>
            <a:r>
              <a:rPr lang="en-IN" sz="2000" dirty="0">
                <a:solidFill>
                  <a:schemeClr val="bg2"/>
                </a:solidFill>
              </a:rPr>
              <a:t>2) </a:t>
            </a:r>
            <a:endParaRPr lang="en-IN" sz="2000" dirty="0"/>
          </a:p>
          <a:p>
            <a:pPr>
              <a:buNone/>
            </a:pPr>
            <a:r>
              <a:rPr lang="en-IN" sz="2000" dirty="0">
                <a:solidFill>
                  <a:schemeClr val="bg2"/>
                </a:solidFill>
              </a:rPr>
              <a:t>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4)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5)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6)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7)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8) 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28662" y="1285867"/>
            <a:ext cx="707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  <a:latin typeface="Darker Grotesque" charset="0"/>
              </a:rPr>
              <a:t>Concepts used :-</a:t>
            </a:r>
          </a:p>
          <a:p>
            <a:r>
              <a:rPr lang="en-IN" sz="2400" dirty="0">
                <a:solidFill>
                  <a:schemeClr val="tx2"/>
                </a:solidFill>
                <a:latin typeface="Darker Grotesque" charset="0"/>
              </a:rPr>
              <a:t>Sql</a:t>
            </a:r>
            <a:endParaRPr lang="en-US" sz="2400" dirty="0">
              <a:solidFill>
                <a:schemeClr val="tx2"/>
              </a:solidFill>
              <a:latin typeface="Darker Grotesque" charset="0"/>
            </a:endParaRPr>
          </a:p>
        </p:txBody>
      </p:sp>
      <p:pic>
        <p:nvPicPr>
          <p:cNvPr id="33796" name="Picture 4" descr="Basics Of SQL | Commands and Uses Of SQL | Basics of RDBM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1214428"/>
            <a:ext cx="2857520" cy="1714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00" name="Picture 8" descr="14 Essential SQL Commands [2023] | SQL Commands List 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214428"/>
            <a:ext cx="3000396" cy="1727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802" name="AutoShape 10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4" name="AutoShape 1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AutoShape 1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8" name="AutoShape 16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AutoShape 18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2" name="AutoShape 20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4" name="AutoShape 2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6" name="AutoShape 2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8" name="AutoShape 26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20" name="Picture 28" descr="Cheat Sheets - Resourc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071816"/>
            <a:ext cx="3000396" cy="1940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822" name="AutoShape 3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4" name="AutoShape 3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6" name="AutoShape 3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8" name="AutoShape 3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0" name="AutoShape 3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2" name="AutoShape 4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4" name="AutoShape 4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6" name="AutoShape 4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8" name="AutoShape 4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0" name="AutoShape 4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2" name="AutoShape 5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4" name="AutoShape 5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6" name="AutoShape 5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8" name="AutoShape 5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50" name="AutoShape 5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52" name="Picture 60" descr="Introduction of SQL Server View &amp; Type of SQL Server View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7554" y="3071816"/>
            <a:ext cx="2857519" cy="1928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54" name="Picture 62" descr="Indexing in DBMS | GATE Note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7950" y="1214428"/>
            <a:ext cx="2571768" cy="1714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56" name="Picture 64" descr="PL/SQL - Xmind - Mind Mapping App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57951" y="3071816"/>
            <a:ext cx="2571768" cy="1928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714362"/>
            <a:ext cx="1546225" cy="487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571486"/>
            <a:ext cx="2705100" cy="830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2071684"/>
            <a:ext cx="3078163" cy="34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84" y="1857370"/>
            <a:ext cx="2835275" cy="1325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3714758"/>
            <a:ext cx="3763963" cy="19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3714758"/>
            <a:ext cx="1858963" cy="127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14282" y="285734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1) Retrieving information about the table.</a:t>
            </a:r>
            <a:endParaRPr lang="en-US" sz="2000" u="sng" dirty="0">
              <a:solidFill>
                <a:schemeClr val="tx2"/>
              </a:solidFill>
              <a:latin typeface="Darker Grotesque" charset="0"/>
              <a:cs typeface="Rubik Black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1643056"/>
            <a:ext cx="392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2) Use of Alter and Drop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82" y="3214692"/>
            <a:ext cx="828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3) Finding information about murder victims in western states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14362"/>
            <a:ext cx="3932237" cy="511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714362"/>
            <a:ext cx="2408237" cy="1928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3286130"/>
            <a:ext cx="815975" cy="21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3286130"/>
            <a:ext cx="3597275" cy="49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5720" y="285734"/>
            <a:ext cx="642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4) Creation of sub tables and use of group by statement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58" y="2786064"/>
            <a:ext cx="42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5) Retrieving information about t4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l="8803" t="-775" r="46002" b="-16746"/>
          <a:stretch/>
        </p:blipFill>
        <p:spPr>
          <a:xfrm rot="594118">
            <a:off x="5433135" y="117222"/>
            <a:ext cx="3559705" cy="61694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302014">
            <a:off x="2439914" y="117430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95" name="Google Shape;3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90576">
            <a:off x="2875569" y="120788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>
            <a:off x="428596" y="285734"/>
            <a:ext cx="6215106" cy="1500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8000" dirty="0"/>
              <a:t>Aim</a:t>
            </a:r>
            <a:endParaRPr sz="9600"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357158" y="1714494"/>
            <a:ext cx="5143536" cy="3143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Our project aims to analyse and get insights of most common crimes in India and see the change in their total number across all states from </a:t>
            </a:r>
            <a:r>
              <a:rPr lang="en-IN" dirty="0">
                <a:solidFill>
                  <a:schemeClr val="bg2"/>
                </a:solidFill>
              </a:rPr>
              <a:t>2011</a:t>
            </a:r>
            <a:r>
              <a:rPr lang="en-IN" dirty="0"/>
              <a:t> to </a:t>
            </a:r>
            <a:r>
              <a:rPr lang="en-IN" dirty="0">
                <a:solidFill>
                  <a:schemeClr val="bg2"/>
                </a:solidFill>
              </a:rPr>
              <a:t>2020.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This project also aims to spread awareness among the viewers about crime in general, its affects, causes, prevention, punishments, measures taken by the government to curb these crimes 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62"/>
            <a:ext cx="8367713" cy="1036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857370"/>
            <a:ext cx="4259263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857634"/>
            <a:ext cx="2073275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71934" y="3857634"/>
            <a:ext cx="1905000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4643452"/>
            <a:ext cx="3567113" cy="198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71934" y="4643452"/>
            <a:ext cx="2887663" cy="13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282" y="214296"/>
            <a:ext cx="728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6) Use of inner join, order by to find information about rape and auto theft  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3429006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7) Dropping table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4214824"/>
            <a:ext cx="48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8) Addition of Primary key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7597775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357304"/>
            <a:ext cx="5540375" cy="1165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357568"/>
            <a:ext cx="3970337" cy="563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3357568"/>
            <a:ext cx="12954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44" y="71420"/>
            <a:ext cx="7358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9) Use of joins on sub tables to find aggregate victims of 10 years of different crimes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2857502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10) To find year wise max cases of auto theft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4130675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714362"/>
            <a:ext cx="4221157" cy="1317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714626"/>
            <a:ext cx="6515100" cy="174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68" y="2714626"/>
            <a:ext cx="1692275" cy="1112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4214824"/>
            <a:ext cx="714380" cy="206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57356" y="4214824"/>
            <a:ext cx="1285884" cy="204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57158" y="285734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11) Use of Natural join on cyber crime data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2214560"/>
            <a:ext cx="778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12) Finding kidnapping victims zone wise 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58" y="3714758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13) Use of commit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24"/>
            <a:ext cx="4389437" cy="220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642924"/>
            <a:ext cx="2255837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071684"/>
            <a:ext cx="3475037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000246"/>
            <a:ext cx="1806575" cy="1317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3929072"/>
            <a:ext cx="3703637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818" y="3857634"/>
            <a:ext cx="808037" cy="1165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282" y="214296"/>
            <a:ext cx="692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14)  State wise murder victims  for all years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1643056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15)  State wise murder victims where total sum is  greater than 10000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3500444"/>
            <a:ext cx="48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16) Use of DESC on state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86"/>
            <a:ext cx="3643338" cy="1952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571486"/>
            <a:ext cx="3802063" cy="327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214692"/>
            <a:ext cx="4443413" cy="1554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3214692"/>
            <a:ext cx="2209800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5720" y="142858"/>
            <a:ext cx="857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17) Data of victims of different crimes in Maharashtra in year 2015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714626"/>
            <a:ext cx="807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18) Average cases of auto theft and kidnapping in Punjab from 2010-2019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6"/>
            <a:ext cx="5959475" cy="1768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2928940"/>
            <a:ext cx="6775450" cy="1966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14282" y="285734"/>
            <a:ext cx="8001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19) Max and min victims of rape in Uts over the 10 years and comparison with other Uts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143254"/>
            <a:ext cx="3840163" cy="1363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143254"/>
            <a:ext cx="3657600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714362"/>
            <a:ext cx="4968875" cy="39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36" y="714362"/>
            <a:ext cx="1539875" cy="1722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42812" y="357172"/>
            <a:ext cx="90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20) State wise murder victims where they are greater than average victims of kidnapping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714626"/>
            <a:ext cx="6215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21) Creation of view for auto theft cases  in Uts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546" y="214296"/>
            <a:ext cx="4698900" cy="1083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Code snippets</a:t>
            </a:r>
            <a:br>
              <a:rPr lang="en-IN" dirty="0">
                <a:solidFill>
                  <a:schemeClr val="tx2"/>
                </a:solidFill>
              </a:rPr>
            </a:br>
            <a:r>
              <a:rPr lang="en-IN" dirty="0">
                <a:solidFill>
                  <a:schemeClr val="tx2"/>
                </a:solidFill>
              </a:rPr>
              <a:t>of Plsql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7031" t="17500" r="54297" b="8750"/>
          <a:stretch>
            <a:fillRect/>
          </a:stretch>
        </p:blipFill>
        <p:spPr bwMode="auto">
          <a:xfrm>
            <a:off x="71406" y="1714494"/>
            <a:ext cx="2730400" cy="2928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6406" t="17500" r="49297" b="5000"/>
          <a:stretch>
            <a:fillRect/>
          </a:stretch>
        </p:blipFill>
        <p:spPr bwMode="auto">
          <a:xfrm>
            <a:off x="2857488" y="1714494"/>
            <a:ext cx="2786082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12683" t="18750" r="66396" b="5000"/>
          <a:stretch>
            <a:fillRect/>
          </a:stretch>
        </p:blipFill>
        <p:spPr bwMode="auto">
          <a:xfrm>
            <a:off x="5643570" y="1714494"/>
            <a:ext cx="1428760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 l="11698" t="17500" r="64140" b="20454"/>
          <a:stretch>
            <a:fillRect/>
          </a:stretch>
        </p:blipFill>
        <p:spPr bwMode="auto">
          <a:xfrm>
            <a:off x="7072330" y="1714494"/>
            <a:ext cx="1928794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"/>
          <p:cNvSpPr txBox="1">
            <a:spLocks noGrp="1"/>
          </p:cNvSpPr>
          <p:nvPr>
            <p:ph type="title"/>
          </p:nvPr>
        </p:nvSpPr>
        <p:spPr>
          <a:xfrm>
            <a:off x="357158" y="1714494"/>
            <a:ext cx="3101100" cy="1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/>
          </a:p>
        </p:txBody>
      </p:sp>
      <p:sp>
        <p:nvSpPr>
          <p:cNvPr id="624" name="Google Shape;624;p62"/>
          <p:cNvSpPr txBox="1">
            <a:spLocks noGrp="1"/>
          </p:cNvSpPr>
          <p:nvPr>
            <p:ph type="ctrTitle" idx="2"/>
          </p:nvPr>
        </p:nvSpPr>
        <p:spPr>
          <a:xfrm>
            <a:off x="3714744" y="1571618"/>
            <a:ext cx="5143504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600" dirty="0">
                <a:solidFill>
                  <a:schemeClr val="tx2"/>
                </a:solidFill>
              </a:rPr>
              <a:t>Conclusion</a:t>
            </a:r>
            <a:endParaRPr sz="6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>
            <a:spLocks noGrp="1"/>
          </p:cNvSpPr>
          <p:nvPr>
            <p:ph type="title"/>
          </p:nvPr>
        </p:nvSpPr>
        <p:spPr>
          <a:xfrm>
            <a:off x="1000100" y="1500180"/>
            <a:ext cx="7288642" cy="14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18,99</a:t>
            </a:r>
            <a:r>
              <a:rPr lang="en" dirty="0"/>
              <a:t>,467</a:t>
            </a:r>
            <a:endParaRPr/>
          </a:p>
        </p:txBody>
      </p:sp>
      <p:sp>
        <p:nvSpPr>
          <p:cNvPr id="563" name="Google Shape;563;p57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3256776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Total crimes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of </a:t>
            </a:r>
            <a:r>
              <a:rPr lang="en" dirty="0"/>
              <a:t>Contents</a:t>
            </a:r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title" idx="2"/>
          </p:nvPr>
        </p:nvSpPr>
        <p:spPr>
          <a:xfrm>
            <a:off x="714348" y="185737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01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1928794" y="2143122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/>
              <a:t>Introduction</a:t>
            </a:r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3"/>
          </p:nvPr>
        </p:nvSpPr>
        <p:spPr>
          <a:xfrm>
            <a:off x="1928794" y="2214560"/>
            <a:ext cx="2690563" cy="606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  <a:latin typeface="Darker Grotesque" charset="0"/>
                <a:cs typeface="Rubik Black" charset="-79"/>
              </a:rPr>
              <a:t>Definition, Types, Causes,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  <a:latin typeface="Darker Grotesque" charset="0"/>
                <a:cs typeface="Rubik Black" charset="-79"/>
              </a:rPr>
              <a:t>and Affects etc</a:t>
            </a:r>
            <a:endParaRPr sz="2000" b="1">
              <a:solidFill>
                <a:schemeClr val="bg2"/>
              </a:solidFill>
              <a:latin typeface="Darker Grotesque" charset="0"/>
              <a:cs typeface="Rubik Black" charset="-79"/>
            </a:endParaRPr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4"/>
          </p:nvPr>
        </p:nvSpPr>
        <p:spPr>
          <a:xfrm>
            <a:off x="4643438" y="185737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02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5"/>
          </p:nvPr>
        </p:nvSpPr>
        <p:spPr>
          <a:xfrm>
            <a:off x="5715008" y="2143122"/>
            <a:ext cx="3971849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Research and analysis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6"/>
          </p:nvPr>
        </p:nvSpPr>
        <p:spPr>
          <a:xfrm>
            <a:off x="5786446" y="2214560"/>
            <a:ext cx="328614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</a:rPr>
              <a:t>Crimes analysed, Graphs and Dashboard</a:t>
            </a:r>
            <a:endParaRPr sz="2000" b="1">
              <a:solidFill>
                <a:schemeClr val="bg2"/>
              </a:solidFill>
            </a:endParaRPr>
          </a:p>
        </p:txBody>
      </p:sp>
      <p:sp>
        <p:nvSpPr>
          <p:cNvPr id="383" name="Google Shape;383;p42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03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8"/>
          </p:nvPr>
        </p:nvSpPr>
        <p:spPr>
          <a:xfrm>
            <a:off x="2000232" y="3071816"/>
            <a:ext cx="2581200" cy="714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Implementation</a:t>
            </a:r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9"/>
          </p:nvPr>
        </p:nvSpPr>
        <p:spPr>
          <a:xfrm>
            <a:off x="2000232" y="3429006"/>
            <a:ext cx="364333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Flask ,Queries</a:t>
            </a:r>
            <a:r>
              <a:rPr lang="en" b="1" dirty="0">
                <a:solidFill>
                  <a:schemeClr val="bg2"/>
                </a:solidFill>
              </a:rPr>
              <a:t> </a:t>
            </a:r>
            <a:r>
              <a:rPr lang="en" sz="2000" b="1" dirty="0">
                <a:solidFill>
                  <a:schemeClr val="bg2"/>
                </a:solidFill>
              </a:rPr>
              <a:t>and Sql/Plsql implementation 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title" idx="13"/>
          </p:nvPr>
        </p:nvSpPr>
        <p:spPr>
          <a:xfrm>
            <a:off x="4643438" y="3143254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04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4"/>
          </p:nvPr>
        </p:nvSpPr>
        <p:spPr>
          <a:xfrm>
            <a:off x="5715008" y="335756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</a:t>
            </a:r>
            <a:endParaRPr/>
          </a:p>
        </p:txBody>
      </p:sp>
      <p:sp>
        <p:nvSpPr>
          <p:cNvPr id="388" name="Google Shape;388;p42"/>
          <p:cNvSpPr txBox="1">
            <a:spLocks noGrp="1"/>
          </p:cNvSpPr>
          <p:nvPr>
            <p:ph type="subTitle" idx="15"/>
          </p:nvPr>
        </p:nvSpPr>
        <p:spPr>
          <a:xfrm>
            <a:off x="5786446" y="3429006"/>
            <a:ext cx="3357554" cy="114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</a:rPr>
              <a:t>Our findings, Measures taken, Prevention, Software used</a:t>
            </a:r>
            <a:endParaRPr sz="2000" b="1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3"/>
          <p:cNvSpPr txBox="1">
            <a:spLocks noGrp="1"/>
          </p:cNvSpPr>
          <p:nvPr>
            <p:ph type="ctrTitle"/>
          </p:nvPr>
        </p:nvSpPr>
        <p:spPr>
          <a:xfrm>
            <a:off x="642910" y="714362"/>
            <a:ext cx="4071966" cy="1071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br>
              <a:rPr lang="en" dirty="0">
                <a:solidFill>
                  <a:schemeClr val="tx2"/>
                </a:solidFill>
              </a:rPr>
            </a:br>
            <a:endParaRPr>
              <a:solidFill>
                <a:schemeClr val="tx2"/>
              </a:solidFill>
            </a:endParaRPr>
          </a:p>
        </p:txBody>
      </p:sp>
      <p:sp>
        <p:nvSpPr>
          <p:cNvPr id="631" name="Google Shape;631;p63"/>
          <p:cNvSpPr txBox="1">
            <a:spLocks noGrp="1"/>
          </p:cNvSpPr>
          <p:nvPr>
            <p:ph type="subTitle" idx="1"/>
          </p:nvPr>
        </p:nvSpPr>
        <p:spPr>
          <a:xfrm>
            <a:off x="142844" y="1357304"/>
            <a:ext cx="8143932" cy="3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1) </a:t>
            </a:r>
            <a:r>
              <a:rPr lang="en-IN" dirty="0">
                <a:solidFill>
                  <a:schemeClr val="accent1"/>
                </a:solidFill>
              </a:rPr>
              <a:t>Most(total) :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Murders:- </a:t>
            </a:r>
            <a:r>
              <a:rPr lang="en-IN" dirty="0">
                <a:solidFill>
                  <a:srgbClr val="FFC000"/>
                </a:solidFill>
              </a:rPr>
              <a:t>Uttar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Kidnappings:- </a:t>
            </a:r>
            <a:r>
              <a:rPr lang="en-IN" dirty="0">
                <a:solidFill>
                  <a:srgbClr val="FFC000"/>
                </a:solidFill>
              </a:rPr>
              <a:t>Uttar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Rapes:- </a:t>
            </a:r>
            <a:r>
              <a:rPr lang="en-IN" dirty="0">
                <a:solidFill>
                  <a:srgbClr val="FFC000"/>
                </a:solidFill>
              </a:rPr>
              <a:t>Madhya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Auto theft:- </a:t>
            </a:r>
            <a:r>
              <a:rPr lang="en-IN" dirty="0">
                <a:solidFill>
                  <a:srgbClr val="FFC000"/>
                </a:solidFill>
              </a:rPr>
              <a:t>Maharashtra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2) </a:t>
            </a:r>
            <a:r>
              <a:rPr lang="en-IN" dirty="0">
                <a:solidFill>
                  <a:schemeClr val="accent1"/>
                </a:solidFill>
              </a:rPr>
              <a:t>Kidnappings in</a:t>
            </a:r>
            <a:r>
              <a:rPr lang="en-IN" dirty="0">
                <a:solidFill>
                  <a:srgbClr val="FFC000"/>
                </a:solidFill>
              </a:rPr>
              <a:t> UP </a:t>
            </a:r>
            <a:r>
              <a:rPr lang="en-IN" dirty="0">
                <a:solidFill>
                  <a:schemeClr val="accent1"/>
                </a:solidFill>
              </a:rPr>
              <a:t>alone are more than kidnappings in total southern zone</a:t>
            </a:r>
            <a:r>
              <a:rPr lang="en-IN" dirty="0">
                <a:solidFill>
                  <a:schemeClr val="tx2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3) </a:t>
            </a:r>
            <a:r>
              <a:rPr lang="en-IN" dirty="0">
                <a:solidFill>
                  <a:srgbClr val="FFC000"/>
                </a:solidFill>
              </a:rPr>
              <a:t>Punjab </a:t>
            </a:r>
            <a:r>
              <a:rPr lang="en-IN" dirty="0">
                <a:solidFill>
                  <a:schemeClr val="accent1"/>
                </a:solidFill>
              </a:rPr>
              <a:t>has </a:t>
            </a:r>
            <a:r>
              <a:rPr lang="en-IN" dirty="0">
                <a:solidFill>
                  <a:srgbClr val="FF0000"/>
                </a:solidFill>
              </a:rPr>
              <a:t>4 times </a:t>
            </a:r>
            <a:r>
              <a:rPr lang="en-IN" dirty="0">
                <a:solidFill>
                  <a:schemeClr val="accent1"/>
                </a:solidFill>
              </a:rPr>
              <a:t>the number of kidnappings in </a:t>
            </a:r>
            <a:r>
              <a:rPr lang="en-IN" dirty="0">
                <a:solidFill>
                  <a:srgbClr val="FFC000"/>
                </a:solidFill>
              </a:rPr>
              <a:t>Himachal Pradesh</a:t>
            </a:r>
            <a:r>
              <a:rPr lang="en-IN" dirty="0">
                <a:solidFill>
                  <a:schemeClr val="accent1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4) </a:t>
            </a:r>
            <a:r>
              <a:rPr lang="en-IN" dirty="0">
                <a:solidFill>
                  <a:srgbClr val="FFC000"/>
                </a:solidFill>
              </a:rPr>
              <a:t>Delhi</a:t>
            </a:r>
            <a:r>
              <a:rPr lang="en-IN" dirty="0">
                <a:solidFill>
                  <a:schemeClr val="accent1"/>
                </a:solidFill>
              </a:rPr>
              <a:t> has </a:t>
            </a:r>
            <a:r>
              <a:rPr lang="en-IN" dirty="0">
                <a:solidFill>
                  <a:srgbClr val="FF0000"/>
                </a:solidFill>
              </a:rPr>
              <a:t>5 times </a:t>
            </a:r>
            <a:r>
              <a:rPr lang="en-IN" dirty="0">
                <a:solidFill>
                  <a:schemeClr val="accent1"/>
                </a:solidFill>
              </a:rPr>
              <a:t>the auto theft cases in </a:t>
            </a:r>
            <a:r>
              <a:rPr lang="en-IN" dirty="0">
                <a:solidFill>
                  <a:srgbClr val="FFC000"/>
                </a:solidFill>
              </a:rPr>
              <a:t>Bihar</a:t>
            </a:r>
            <a:r>
              <a:rPr lang="en-IN" dirty="0">
                <a:solidFill>
                  <a:schemeClr val="accent1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5) </a:t>
            </a:r>
            <a:r>
              <a:rPr lang="en-IN" dirty="0">
                <a:solidFill>
                  <a:schemeClr val="accent1"/>
                </a:solidFill>
              </a:rPr>
              <a:t>Kidnapping is a more common crime than rape.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6) </a:t>
            </a:r>
            <a:r>
              <a:rPr lang="en-IN" dirty="0">
                <a:solidFill>
                  <a:schemeClr val="accent1"/>
                </a:solidFill>
              </a:rPr>
              <a:t>There are more rapes occurring in </a:t>
            </a:r>
            <a:r>
              <a:rPr lang="en-IN" dirty="0">
                <a:solidFill>
                  <a:srgbClr val="FFC000"/>
                </a:solidFill>
              </a:rPr>
              <a:t>MP</a:t>
            </a:r>
            <a:r>
              <a:rPr lang="en-IN" dirty="0">
                <a:solidFill>
                  <a:schemeClr val="accent1"/>
                </a:solidFill>
              </a:rPr>
              <a:t> than </a:t>
            </a:r>
            <a:r>
              <a:rPr lang="en-IN" dirty="0">
                <a:solidFill>
                  <a:srgbClr val="FFC000"/>
                </a:solidFill>
              </a:rPr>
              <a:t>UP</a:t>
            </a:r>
            <a:r>
              <a:rPr lang="en-IN" dirty="0">
                <a:solidFill>
                  <a:schemeClr val="accent1"/>
                </a:solidFill>
              </a:rPr>
              <a:t> and </a:t>
            </a:r>
            <a:r>
              <a:rPr lang="en-IN" dirty="0">
                <a:solidFill>
                  <a:srgbClr val="FFC000"/>
                </a:solidFill>
              </a:rPr>
              <a:t>Bihar</a:t>
            </a:r>
            <a:r>
              <a:rPr lang="en-IN" dirty="0">
                <a:solidFill>
                  <a:schemeClr val="accent1"/>
                </a:solidFill>
              </a:rPr>
              <a:t> combined.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7) </a:t>
            </a:r>
            <a:r>
              <a:rPr lang="en-IN" dirty="0">
                <a:solidFill>
                  <a:srgbClr val="FFC000"/>
                </a:solidFill>
              </a:rPr>
              <a:t>West Bengal </a:t>
            </a:r>
            <a:r>
              <a:rPr lang="en-IN" dirty="0">
                <a:solidFill>
                  <a:schemeClr val="accent1"/>
                </a:solidFill>
              </a:rPr>
              <a:t>is the </a:t>
            </a:r>
            <a:r>
              <a:rPr lang="en-IN" dirty="0">
                <a:solidFill>
                  <a:srgbClr val="FF0000"/>
                </a:solidFill>
              </a:rPr>
              <a:t>2</a:t>
            </a:r>
            <a:r>
              <a:rPr lang="en-IN" baseline="30000" dirty="0">
                <a:solidFill>
                  <a:srgbClr val="FF0000"/>
                </a:solidFill>
              </a:rPr>
              <a:t>nd</a:t>
            </a:r>
            <a:r>
              <a:rPr lang="en-IN" dirty="0">
                <a:solidFill>
                  <a:srgbClr val="FF0000"/>
                </a:solidFill>
              </a:rPr>
              <a:t> most </a:t>
            </a:r>
            <a:r>
              <a:rPr lang="en-IN" dirty="0">
                <a:solidFill>
                  <a:schemeClr val="accent1"/>
                </a:solidFill>
              </a:rPr>
              <a:t>rape prone state.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214296"/>
            <a:ext cx="7000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  <a:latin typeface="Rubik Black" charset="-79"/>
                <a:cs typeface="Rubik Black" charset="-79"/>
              </a:rPr>
              <a:t>Our</a:t>
            </a:r>
            <a:r>
              <a:rPr lang="en-IN" sz="3600" dirty="0">
                <a:latin typeface="Rubik Black" charset="-79"/>
                <a:cs typeface="Rubik Black" charset="-79"/>
              </a:rPr>
              <a:t> </a:t>
            </a:r>
          </a:p>
          <a:p>
            <a:r>
              <a:rPr lang="en-IN" sz="36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Findings</a:t>
            </a:r>
            <a:endParaRPr lang="en-US" sz="3600" dirty="0">
              <a:solidFill>
                <a:schemeClr val="tx2"/>
              </a:solidFill>
              <a:latin typeface="Rubik Black" charset="-79"/>
              <a:cs typeface="Rubik Black" charset="-79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4296"/>
            <a:ext cx="900115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8)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Chandigarh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records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3 times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the total kidnappings in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Pondicherry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9)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Chandigarh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records the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same amount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of auto theft as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J/k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and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Himachal Pradesh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combined 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10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) Himachal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records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1400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Rape cases in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10 years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while MP records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 3000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in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 year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11)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There are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same number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of rape cases in North as there are in south ,west and UT combined.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12)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There are same number of kidnappings in North as there are in south ,west , east and central combined.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13)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Haryana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is a more crime prone state 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Punjab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,while the latter being more 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Himachal Pradesh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14)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Delhi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recodes about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 lakh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auto theft cases that is about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5 times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Bihar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15)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West Bengal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records about the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same number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of crimes as the total crimes in other eastern states.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16)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Maharashtra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records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more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rape cases 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Karnataka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,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Kerala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and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Goa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combined.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17)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The number of crimes are increasing with years .</a:t>
            </a:r>
          </a:p>
          <a:p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File of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Crimes </a:t>
            </a:r>
            <a:r>
              <a:rPr lang="en" dirty="0">
                <a:solidFill>
                  <a:srgbClr val="FF0000"/>
                </a:solidFill>
              </a:rPr>
              <a:t>(Max)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840" name="Google Shape;840;p68"/>
          <p:cNvGraphicFramePr/>
          <p:nvPr/>
        </p:nvGraphicFramePr>
        <p:xfrm>
          <a:off x="642910" y="1643056"/>
          <a:ext cx="8001056" cy="2857518"/>
        </p:xfrm>
        <a:graphic>
          <a:graphicData uri="http://schemas.openxmlformats.org/drawingml/2006/table">
            <a:tbl>
              <a:tblPr>
                <a:noFill/>
                <a:tableStyleId>{964CF4FD-A083-4F04-9651-27A64085EC9A}</a:tableStyleId>
              </a:tblPr>
              <a:tblGrid>
                <a:gridCol w="2000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State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Year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Zone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Murder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Uttar</a:t>
                      </a:r>
                      <a:r>
                        <a:rPr lang="en-IN" sz="1600" baseline="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 Pradesh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2010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North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Rape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Madhya</a:t>
                      </a:r>
                      <a:r>
                        <a:rPr lang="en-IN" sz="1600" u="none" baseline="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 Pradesh</a:t>
                      </a:r>
                      <a:endParaRPr sz="1600" u="none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Central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Kidnapping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Uttar Pradesh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North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0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Autotheft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Maharashtra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West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6"/>
          <p:cNvSpPr txBox="1">
            <a:spLocks noGrp="1"/>
          </p:cNvSpPr>
          <p:nvPr>
            <p:ph type="ctrTitle"/>
          </p:nvPr>
        </p:nvSpPr>
        <p:spPr>
          <a:xfrm>
            <a:off x="2214546" y="0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Crime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Prevention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807" name="Google Shape;807;p66"/>
          <p:cNvSpPr txBox="1"/>
          <p:nvPr/>
        </p:nvSpPr>
        <p:spPr>
          <a:xfrm>
            <a:off x="357158" y="1000114"/>
            <a:ext cx="7858180" cy="392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1)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Treat violence as a public health concern</a:t>
            </a: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Localise programmes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Focus on hotspots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Avoid repressive policies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IN" sz="2000" dirty="0">
                <a:solidFill>
                  <a:schemeClr val="bg2"/>
                </a:solidFill>
                <a:latin typeface="Darker Grotesque" charset="0"/>
                <a:ea typeface="Rubik Black"/>
                <a:cs typeface="Rubik Black"/>
                <a:sym typeface="Rubik Black"/>
              </a:rPr>
              <a:t>5)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  <a:ea typeface="Rubik Black"/>
                <a:cs typeface="Rubik Black"/>
                <a:sym typeface="Rubik Black"/>
              </a:rPr>
              <a:t>Increase employement</a:t>
            </a: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Focus on gun control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Learn from history</a:t>
            </a: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Keep in mind the impact of drugs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-71456"/>
            <a:ext cx="7000924" cy="785818"/>
          </a:xfrm>
        </p:spPr>
        <p:txBody>
          <a:bodyPr/>
          <a:lstStyle/>
          <a:p>
            <a:r>
              <a:rPr lang="en" sz="3200" dirty="0">
                <a:solidFill>
                  <a:schemeClr val="lt1"/>
                </a:solidFill>
              </a:rPr>
              <a:t>Measures taken by</a:t>
            </a:r>
            <a:br>
              <a:rPr lang="en" sz="3200" dirty="0">
                <a:solidFill>
                  <a:schemeClr val="lt1"/>
                </a:solidFill>
              </a:rPr>
            </a:br>
            <a:r>
              <a:rPr lang="en" sz="3200" dirty="0">
                <a:solidFill>
                  <a:schemeClr val="tx2"/>
                </a:solidFill>
              </a:rPr>
              <a:t>the government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714362"/>
            <a:ext cx="835824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Modernization of Police Force: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Efforts have been made to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modernize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equip the police force with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advanced technology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training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to enhance their efficiency and responsiveness.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National Crime Records Bureau (NCRB):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The NCRB regularly publishes crime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statistics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reports, providing valuable data for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 policymakers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to understand crime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patterns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trends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. This information helps in devising targeted strategies.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Criminal Law Amendments: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The government has introduced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amendments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to criminal laws to address emerging challenges. For example, changes in laws related to sexual offenses, cybercrimes, and child protection have been implemented to strengthen legal frameworks.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Technology Integration: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Increased use of technology in law enforcement, such as the introduction of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CCTVs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data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analytics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crime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mapping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has been emphasized to improve surveillance and investigation.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Community Policing Initiatives</a:t>
            </a:r>
            <a:r>
              <a:rPr lang="en-US" sz="1600" b="1" u="sng" dirty="0">
                <a:solidFill>
                  <a:schemeClr val="accent2"/>
                </a:solidFill>
                <a:latin typeface="Darker Grotesque" charset="0"/>
              </a:rPr>
              <a:t>:</a:t>
            </a:r>
            <a:r>
              <a:rPr lang="en-US" sz="1600" u="sng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Community policing programs aim to enhance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police-community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relations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increase public trust, and involve local communities in crime prevention efforts.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Fast-Track Courts</a:t>
            </a:r>
            <a:r>
              <a:rPr lang="en-US" sz="1600" b="1" u="sng" dirty="0">
                <a:solidFill>
                  <a:schemeClr val="accent2"/>
                </a:solidFill>
                <a:latin typeface="Darker Grotesque" charset="0"/>
              </a:rPr>
              <a:t>:</a:t>
            </a:r>
            <a:r>
              <a:rPr lang="en-US" sz="1600" u="sng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Specialized courts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fast-track procedures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have been introduced to expedite the legal process, particularly in cases of heinous crimes and crimes against women.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Strengthening Cyber security:</a:t>
            </a:r>
            <a:r>
              <a:rPr lang="en-US" sz="1600" u="sng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With the rise of cybercrimes, the government has focused on strengthening cyber security measures, including the establishment of specialized cybercrime units.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Juvenile Justice Reforms: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Amendments to juvenile justice laws have been made to address concerns related to juvenile offenders, ensuring a balance between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rehabilitation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accountability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7"/>
          <p:cNvSpPr txBox="1">
            <a:spLocks noGrp="1"/>
          </p:cNvSpPr>
          <p:nvPr>
            <p:ph type="ctrTitle"/>
          </p:nvPr>
        </p:nvSpPr>
        <p:spPr>
          <a:xfrm>
            <a:off x="2143108" y="357172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Resources /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Software used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104" name="Google Shape;1104;p77"/>
          <p:cNvSpPr txBox="1">
            <a:spLocks noGrp="1"/>
          </p:cNvSpPr>
          <p:nvPr>
            <p:ph type="body" idx="1"/>
          </p:nvPr>
        </p:nvSpPr>
        <p:spPr>
          <a:xfrm>
            <a:off x="714348" y="1714494"/>
            <a:ext cx="5643602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Kaggle</a:t>
            </a:r>
            <a:r>
              <a:rPr lang="en-IN" sz="2000" dirty="0">
                <a:latin typeface="Rubik Black" charset="-79"/>
                <a:cs typeface="Rubik Black" charset="-79"/>
              </a:rPr>
              <a:t> – For retrieving data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Vscode </a:t>
            </a:r>
            <a:r>
              <a:rPr lang="en-IN" sz="2000" dirty="0">
                <a:latin typeface="Rubik Black" charset="-79"/>
                <a:cs typeface="Rubik Black" charset="-79"/>
              </a:rPr>
              <a:t>– For python, css and </a:t>
            </a:r>
            <a:r>
              <a:rPr lang="en-IN" sz="2000" dirty="0" err="1">
                <a:latin typeface="Rubik Black" charset="-79"/>
                <a:cs typeface="Rubik Black" charset="-79"/>
              </a:rPr>
              <a:t>javascript</a:t>
            </a:r>
            <a:endParaRPr lang="en-IN" sz="2000" dirty="0">
              <a:latin typeface="Rubik Black" charset="-79"/>
              <a:cs typeface="Rubik Black" charset="-79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Sql</a:t>
            </a:r>
            <a:r>
              <a:rPr lang="en-IN" sz="2000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 </a:t>
            </a: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workbench</a:t>
            </a:r>
            <a:r>
              <a:rPr lang="en-IN" sz="2000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 </a:t>
            </a:r>
            <a:r>
              <a:rPr lang="en-IN" sz="2000" dirty="0">
                <a:latin typeface="Rubik Black" charset="-79"/>
                <a:cs typeface="Rubik Black" charset="-79"/>
              </a:rPr>
              <a:t>– For queries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Tableau</a:t>
            </a:r>
            <a:r>
              <a:rPr lang="en-IN" sz="2000" dirty="0">
                <a:latin typeface="Rubik Black" charset="-79"/>
                <a:cs typeface="Rubik Black" charset="-79"/>
              </a:rPr>
              <a:t> – For creation of dashboard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Slidesgo</a:t>
            </a:r>
            <a:r>
              <a:rPr lang="en-IN" sz="2000" dirty="0">
                <a:latin typeface="Rubik Black" charset="-79"/>
                <a:cs typeface="Rubik Black" charset="-79"/>
              </a:rPr>
              <a:t> – For presentation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Darker Grotesque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4"/>
          <p:cNvSpPr txBox="1">
            <a:spLocks noGrp="1"/>
          </p:cNvSpPr>
          <p:nvPr>
            <p:ph type="ctrTitle"/>
          </p:nvPr>
        </p:nvSpPr>
        <p:spPr>
          <a:xfrm>
            <a:off x="642910" y="285734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Thanks!</a:t>
            </a:r>
            <a:endParaRPr/>
          </a:p>
        </p:txBody>
      </p:sp>
      <p:sp>
        <p:nvSpPr>
          <p:cNvPr id="899" name="Google Shape;899;p74"/>
          <p:cNvSpPr txBox="1">
            <a:spLocks noGrp="1"/>
          </p:cNvSpPr>
          <p:nvPr>
            <p:ph type="subTitle" idx="1"/>
          </p:nvPr>
        </p:nvSpPr>
        <p:spPr>
          <a:xfrm>
            <a:off x="714348" y="1428742"/>
            <a:ext cx="5697600" cy="3278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200" dirty="0">
                <a:latin typeface="Rubik Black"/>
                <a:ea typeface="Rubik Black"/>
                <a:cs typeface="Rubik Black"/>
                <a:sym typeface="Rubik Black"/>
              </a:rPr>
              <a:t>Do 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lang="en" sz="2200" dirty="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900" name="Google Shape;900;p74"/>
          <p:cNvSpPr txBox="1"/>
          <p:nvPr/>
        </p:nvSpPr>
        <p:spPr>
          <a:xfrm>
            <a:off x="714000" y="3685600"/>
            <a:ext cx="521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grpSp>
        <p:nvGrpSpPr>
          <p:cNvPr id="901" name="Google Shape;901;p74"/>
          <p:cNvGrpSpPr/>
          <p:nvPr/>
        </p:nvGrpSpPr>
        <p:grpSpPr>
          <a:xfrm>
            <a:off x="6215074" y="2071684"/>
            <a:ext cx="976740" cy="976740"/>
            <a:chOff x="6890310" y="2024062"/>
            <a:chExt cx="976740" cy="976740"/>
          </a:xfrm>
        </p:grpSpPr>
        <p:grpSp>
          <p:nvGrpSpPr>
            <p:cNvPr id="902" name="Google Shape;902;p74"/>
            <p:cNvGrpSpPr/>
            <p:nvPr/>
          </p:nvGrpSpPr>
          <p:grpSpPr>
            <a:xfrm rot="-1028168">
              <a:off x="6988063" y="2121814"/>
              <a:ext cx="781236" cy="781236"/>
              <a:chOff x="5929350" y="2117975"/>
              <a:chExt cx="1214700" cy="1214700"/>
            </a:xfrm>
          </p:grpSpPr>
          <p:sp>
            <p:nvSpPr>
              <p:cNvPr id="903" name="Google Shape;903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5" name="Google Shape;905;p74"/>
            <p:cNvSpPr/>
            <p:nvPr/>
          </p:nvSpPr>
          <p:spPr>
            <a:xfrm rot="-826213">
              <a:off x="7283544" y="2329786"/>
              <a:ext cx="190242" cy="365277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4"/>
          <p:cNvGrpSpPr/>
          <p:nvPr/>
        </p:nvGrpSpPr>
        <p:grpSpPr>
          <a:xfrm>
            <a:off x="6286512" y="3143254"/>
            <a:ext cx="976740" cy="976740"/>
            <a:chOff x="6629373" y="3188324"/>
            <a:chExt cx="976740" cy="976740"/>
          </a:xfrm>
        </p:grpSpPr>
        <p:grpSp>
          <p:nvGrpSpPr>
            <p:cNvPr id="907" name="Google Shape;907;p74"/>
            <p:cNvGrpSpPr/>
            <p:nvPr/>
          </p:nvGrpSpPr>
          <p:grpSpPr>
            <a:xfrm rot="-1028168">
              <a:off x="6727125" y="3286076"/>
              <a:ext cx="781236" cy="781236"/>
              <a:chOff x="5929350" y="2117975"/>
              <a:chExt cx="1214700" cy="1214700"/>
            </a:xfrm>
          </p:grpSpPr>
          <p:sp>
            <p:nvSpPr>
              <p:cNvPr id="908" name="Google Shape;908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" name="Google Shape;910;p74"/>
            <p:cNvSpPr/>
            <p:nvPr/>
          </p:nvSpPr>
          <p:spPr>
            <a:xfrm rot="745774">
              <a:off x="6949831" y="3559708"/>
              <a:ext cx="335834" cy="233992"/>
            </a:xfrm>
            <a:custGeom>
              <a:avLst/>
              <a:gdLst/>
              <a:ahLst/>
              <a:cxnLst/>
              <a:rect l="l" t="t" r="r" b="b"/>
              <a:pathLst>
                <a:path w="12544" h="8740" extrusionOk="0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4"/>
          <p:cNvGrpSpPr/>
          <p:nvPr/>
        </p:nvGrpSpPr>
        <p:grpSpPr>
          <a:xfrm>
            <a:off x="5643570" y="2714626"/>
            <a:ext cx="976740" cy="976740"/>
            <a:chOff x="5434085" y="2620012"/>
            <a:chExt cx="976740" cy="976740"/>
          </a:xfrm>
        </p:grpSpPr>
        <p:grpSp>
          <p:nvGrpSpPr>
            <p:cNvPr id="912" name="Google Shape;912;p74"/>
            <p:cNvGrpSpPr/>
            <p:nvPr/>
          </p:nvGrpSpPr>
          <p:grpSpPr>
            <a:xfrm rot="-1028168">
              <a:off x="5531838" y="2717764"/>
              <a:ext cx="781236" cy="781236"/>
              <a:chOff x="5929350" y="2117975"/>
              <a:chExt cx="1214700" cy="1214700"/>
            </a:xfrm>
          </p:grpSpPr>
          <p:sp>
            <p:nvSpPr>
              <p:cNvPr id="913" name="Google Shape;913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915;p74"/>
            <p:cNvGrpSpPr/>
            <p:nvPr/>
          </p:nvGrpSpPr>
          <p:grpSpPr>
            <a:xfrm rot="-1060437">
              <a:off x="5754993" y="2944046"/>
              <a:ext cx="334924" cy="328659"/>
              <a:chOff x="3010480" y="2816606"/>
              <a:chExt cx="334924" cy="328659"/>
            </a:xfrm>
          </p:grpSpPr>
          <p:sp>
            <p:nvSpPr>
              <p:cNvPr id="916" name="Google Shape;916;p74"/>
              <p:cNvSpPr/>
              <p:nvPr/>
            </p:nvSpPr>
            <p:spPr>
              <a:xfrm>
                <a:off x="3010480" y="2816606"/>
                <a:ext cx="334924" cy="328659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4"/>
              <p:cNvSpPr/>
              <p:nvPr/>
            </p:nvSpPr>
            <p:spPr>
              <a:xfrm>
                <a:off x="3010480" y="2816606"/>
                <a:ext cx="334924" cy="328659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" name="Google Shape;918;p74"/>
          <p:cNvGrpSpPr/>
          <p:nvPr/>
        </p:nvGrpSpPr>
        <p:grpSpPr>
          <a:xfrm>
            <a:off x="5500694" y="1571618"/>
            <a:ext cx="976740" cy="976740"/>
            <a:chOff x="6306885" y="1710412"/>
            <a:chExt cx="976740" cy="976740"/>
          </a:xfrm>
        </p:grpSpPr>
        <p:grpSp>
          <p:nvGrpSpPr>
            <p:cNvPr id="919" name="Google Shape;919;p74"/>
            <p:cNvGrpSpPr/>
            <p:nvPr/>
          </p:nvGrpSpPr>
          <p:grpSpPr>
            <a:xfrm rot="-1028168">
              <a:off x="6404638" y="1808164"/>
              <a:ext cx="781236" cy="781236"/>
              <a:chOff x="5929350" y="2117975"/>
              <a:chExt cx="1214700" cy="1214700"/>
            </a:xfrm>
          </p:grpSpPr>
          <p:sp>
            <p:nvSpPr>
              <p:cNvPr id="920" name="Google Shape;920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74"/>
            <p:cNvSpPr/>
            <p:nvPr/>
          </p:nvSpPr>
          <p:spPr>
            <a:xfrm rot="806747">
              <a:off x="6617531" y="2052301"/>
              <a:ext cx="355442" cy="292931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satark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85786" y="2000246"/>
            <a:ext cx="3714776" cy="2071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3571868" y="1357304"/>
            <a:ext cx="1974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ctrTitle" idx="2"/>
          </p:nvPr>
        </p:nvSpPr>
        <p:spPr>
          <a:xfrm>
            <a:off x="1357290" y="2571750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>
            <a:spLocks noGrp="1"/>
          </p:cNvSpPr>
          <p:nvPr>
            <p:ph type="subTitle" idx="1"/>
          </p:nvPr>
        </p:nvSpPr>
        <p:spPr>
          <a:xfrm>
            <a:off x="500034" y="1714494"/>
            <a:ext cx="8143932" cy="288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400" u="sng" dirty="0">
                <a:solidFill>
                  <a:schemeClr val="tx2"/>
                </a:solidFill>
              </a:rPr>
              <a:t>Definition</a:t>
            </a:r>
            <a:r>
              <a:rPr lang="en" sz="2400" dirty="0">
                <a:solidFill>
                  <a:schemeClr val="tx2"/>
                </a:solidFill>
              </a:rPr>
              <a:t> - </a:t>
            </a:r>
            <a:r>
              <a:rPr lang="en-US" sz="2400" b="1" dirty="0"/>
              <a:t>Crime</a:t>
            </a:r>
            <a:r>
              <a:rPr lang="en-US" sz="2400" dirty="0"/>
              <a:t>, the intentional commission of an </a:t>
            </a:r>
            <a:r>
              <a:rPr lang="en-US" sz="2400" dirty="0">
                <a:solidFill>
                  <a:schemeClr val="bg2"/>
                </a:solidFill>
              </a:rPr>
              <a:t>act</a:t>
            </a:r>
            <a:r>
              <a:rPr lang="en-US" sz="2400" dirty="0"/>
              <a:t> usually deemed </a:t>
            </a:r>
            <a:r>
              <a:rPr lang="en-US" sz="2400" dirty="0">
                <a:solidFill>
                  <a:schemeClr val="bg2"/>
                </a:solidFill>
              </a:rPr>
              <a:t>socially harmful </a:t>
            </a:r>
            <a:r>
              <a:rPr lang="en-US" sz="2400" dirty="0"/>
              <a:t>or </a:t>
            </a:r>
            <a:r>
              <a:rPr lang="en-US" sz="2400" dirty="0">
                <a:solidFill>
                  <a:schemeClr val="bg2"/>
                </a:solidFill>
              </a:rPr>
              <a:t>dangerous</a:t>
            </a:r>
            <a:r>
              <a:rPr lang="en-US" sz="2400" dirty="0"/>
              <a:t> and specifically defined, prohibited and punishable under criminal law.</a:t>
            </a:r>
          </a:p>
          <a:p>
            <a:pPr marL="0" lvl="0" indent="0"/>
            <a:endParaRPr lang="en-IN" sz="2400" dirty="0">
              <a:solidFill>
                <a:schemeClr val="tx2"/>
              </a:solidFill>
            </a:endParaRPr>
          </a:p>
          <a:p>
            <a:pPr marL="0" indent="0"/>
            <a:r>
              <a:rPr lang="en" sz="2400" dirty="0"/>
              <a:t>Crime in layman terms is an </a:t>
            </a:r>
            <a:r>
              <a:rPr lang="en" sz="2400" dirty="0">
                <a:solidFill>
                  <a:schemeClr val="bg2"/>
                </a:solidFill>
              </a:rPr>
              <a:t>offence</a:t>
            </a:r>
            <a:r>
              <a:rPr lang="en" sz="2400" dirty="0"/>
              <a:t> that harms someone in a physical or mental sense or against the</a:t>
            </a:r>
            <a:r>
              <a:rPr lang="en" sz="2400" dirty="0">
                <a:solidFill>
                  <a:schemeClr val="bg2"/>
                </a:solidFill>
              </a:rPr>
              <a:t> rules </a:t>
            </a:r>
            <a:r>
              <a:rPr lang="en" sz="2400" dirty="0"/>
              <a:t>and </a:t>
            </a:r>
            <a:r>
              <a:rPr lang="en" sz="2400" dirty="0">
                <a:solidFill>
                  <a:schemeClr val="bg2"/>
                </a:solidFill>
              </a:rPr>
              <a:t>regulation</a:t>
            </a:r>
            <a:r>
              <a:rPr lang="en" sz="2400" dirty="0"/>
              <a:t> set by the authority of the country.</a:t>
            </a:r>
          </a:p>
          <a:p>
            <a:pPr marL="0" lvl="0" indent="0"/>
            <a:endParaRPr lang="en" sz="2400" dirty="0">
              <a:solidFill>
                <a:schemeClr val="tx2"/>
              </a:solidFill>
            </a:endParaRPr>
          </a:p>
        </p:txBody>
      </p:sp>
      <p:sp>
        <p:nvSpPr>
          <p:cNvPr id="411" name="Google Shape;411;p45"/>
          <p:cNvSpPr txBox="1">
            <a:spLocks noGrp="1"/>
          </p:cNvSpPr>
          <p:nvPr>
            <p:ph type="ctrTitle"/>
          </p:nvPr>
        </p:nvSpPr>
        <p:spPr>
          <a:xfrm>
            <a:off x="1857356" y="285734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What is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Crime ?</a:t>
            </a:r>
            <a:endParaRPr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ctrTitle"/>
          </p:nvPr>
        </p:nvSpPr>
        <p:spPr>
          <a:xfrm>
            <a:off x="285720" y="285734"/>
            <a:ext cx="4283400" cy="642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Type </a:t>
            </a:r>
            <a:r>
              <a:rPr lang="en" dirty="0">
                <a:solidFill>
                  <a:schemeClr val="bg1"/>
                </a:solidFill>
              </a:rPr>
              <a:t>of</a:t>
            </a:r>
            <a:r>
              <a:rPr lang="en" dirty="0">
                <a:solidFill>
                  <a:schemeClr val="tx2"/>
                </a:solidFill>
              </a:rPr>
              <a:t> crimes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body" idx="1"/>
          </p:nvPr>
        </p:nvSpPr>
        <p:spPr>
          <a:xfrm>
            <a:off x="214282" y="1428742"/>
            <a:ext cx="5715040" cy="4000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>
              <a:buNone/>
            </a:pPr>
            <a:r>
              <a:rPr lang="en-US" sz="3200" dirty="0">
                <a:solidFill>
                  <a:schemeClr val="bg2"/>
                </a:solidFill>
              </a:rPr>
              <a:t>1) </a:t>
            </a:r>
            <a:r>
              <a:rPr lang="en-US" sz="3200" dirty="0"/>
              <a:t>Violent crime</a:t>
            </a:r>
          </a:p>
          <a:p>
            <a:pPr marL="514350" lvl="0" indent="-514350">
              <a:buNone/>
            </a:pPr>
            <a:r>
              <a:rPr lang="en-US" sz="3200" dirty="0">
                <a:solidFill>
                  <a:schemeClr val="bg2"/>
                </a:solidFill>
              </a:rPr>
              <a:t>2) </a:t>
            </a:r>
            <a:r>
              <a:rPr lang="en-US" sz="3200" dirty="0"/>
              <a:t>Property crime</a:t>
            </a:r>
          </a:p>
          <a:p>
            <a:pPr marL="342900" lvl="0" indent="-342900">
              <a:buNone/>
            </a:pPr>
            <a:r>
              <a:rPr lang="en-US" sz="3200" dirty="0">
                <a:solidFill>
                  <a:schemeClr val="bg2"/>
                </a:solidFill>
              </a:rPr>
              <a:t>3) </a:t>
            </a:r>
            <a:r>
              <a:rPr lang="en-US" sz="3200" dirty="0"/>
              <a:t>White-collar crime</a:t>
            </a:r>
          </a:p>
          <a:p>
            <a:pPr marL="342900" lvl="0" indent="-342900">
              <a:buNone/>
            </a:pPr>
            <a:r>
              <a:rPr lang="en-US" sz="3200" dirty="0">
                <a:solidFill>
                  <a:schemeClr val="bg2"/>
                </a:solidFill>
              </a:rPr>
              <a:t>4) </a:t>
            </a:r>
            <a:r>
              <a:rPr lang="en-US" sz="3200" dirty="0"/>
              <a:t>Organized crime</a:t>
            </a:r>
          </a:p>
          <a:p>
            <a:pPr marL="342900" lvl="0" indent="-342900">
              <a:buNone/>
            </a:pPr>
            <a:r>
              <a:rPr lang="en-US" sz="3200" dirty="0">
                <a:solidFill>
                  <a:schemeClr val="bg2"/>
                </a:solidFill>
              </a:rPr>
              <a:t>5) </a:t>
            </a:r>
            <a:r>
              <a:rPr lang="en-US" sz="3200" dirty="0"/>
              <a:t>Consensual or victimless crime</a:t>
            </a:r>
            <a:endParaRPr sz="3200" dirty="0"/>
          </a:p>
        </p:txBody>
      </p:sp>
      <p:pic>
        <p:nvPicPr>
          <p:cNvPr id="418" name="Google Shape;418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367" t="-4078" r="28383" b="-3540"/>
          <a:stretch/>
        </p:blipFill>
        <p:spPr>
          <a:xfrm rot="-390488">
            <a:off x="5388832" y="413320"/>
            <a:ext cx="3793061" cy="4544562"/>
          </a:xfrm>
          <a:prstGeom prst="rect">
            <a:avLst/>
          </a:prstGeom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03545">
            <a:off x="2653255" y="1288658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4277" y="556563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1" name="Google Shape;42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54221" flipH="1">
            <a:off x="765284" y="4648465"/>
            <a:ext cx="12197165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>
            <a:spLocks noGrp="1"/>
          </p:cNvSpPr>
          <p:nvPr>
            <p:ph type="ctrTitle"/>
          </p:nvPr>
        </p:nvSpPr>
        <p:spPr>
          <a:xfrm>
            <a:off x="2500298" y="142858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Causes of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Crime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27" name="Google Shape;427;p47"/>
          <p:cNvSpPr txBox="1">
            <a:spLocks noGrp="1"/>
          </p:cNvSpPr>
          <p:nvPr>
            <p:ph type="subTitle" idx="1"/>
          </p:nvPr>
        </p:nvSpPr>
        <p:spPr>
          <a:xfrm>
            <a:off x="714348" y="1928808"/>
            <a:ext cx="6786610" cy="350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dirty="0">
              <a:hlinkClick r:id="rId3" tooltip="Poverty"/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1)  </a:t>
            </a:r>
            <a:r>
              <a:rPr lang="en-US" sz="2400" dirty="0">
                <a:latin typeface="Darker Grotesque" charset="0"/>
              </a:rPr>
              <a:t>Poverty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400" dirty="0">
                <a:solidFill>
                  <a:schemeClr val="accent1"/>
                </a:solidFill>
                <a:latin typeface="Darker Grotesque" charset="0"/>
              </a:rPr>
              <a:t>Peer</a:t>
            </a:r>
            <a:r>
              <a:rPr lang="en-US" sz="2400" dirty="0">
                <a:latin typeface="Darker Grotesque" charset="0"/>
              </a:rPr>
              <a:t> pressure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400" dirty="0">
                <a:latin typeface="Darker Grotesque" charset="0"/>
              </a:rPr>
              <a:t>Drugs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400" dirty="0">
                <a:latin typeface="Darker Grotesque" charset="0"/>
              </a:rPr>
              <a:t>Politics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5) </a:t>
            </a:r>
            <a:r>
              <a:rPr lang="en-US" sz="2400" dirty="0">
                <a:latin typeface="Darker Grotesque" charset="0"/>
              </a:rPr>
              <a:t>Religion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400" dirty="0">
                <a:latin typeface="Darker Grotesque" charset="0"/>
              </a:rPr>
              <a:t>Background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400" dirty="0">
                <a:latin typeface="Darker Grotesque" charset="0"/>
              </a:rPr>
              <a:t>Society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400" dirty="0">
                <a:latin typeface="Darker Grotesque" charset="0"/>
              </a:rPr>
              <a:t>Unemployment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9) </a:t>
            </a:r>
            <a:r>
              <a:rPr lang="en-US" sz="2400" dirty="0">
                <a:latin typeface="Darker Grotesque" charset="0"/>
              </a:rPr>
              <a:t>Unequal rights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10) </a:t>
            </a:r>
            <a:r>
              <a:rPr lang="en-US" sz="2400" dirty="0">
                <a:latin typeface="Darker Grotesque" charset="0"/>
              </a:rPr>
              <a:t>Unfair system</a:t>
            </a:r>
            <a:endParaRPr lang="en-US" sz="1800" dirty="0">
              <a:latin typeface="Darker Grotesque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0" name="TextBox 19"/>
          <p:cNvSpPr txBox="1"/>
          <p:nvPr/>
        </p:nvSpPr>
        <p:spPr>
          <a:xfrm>
            <a:off x="5643570" y="1714494"/>
            <a:ext cx="328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>
                <a:solidFill>
                  <a:schemeClr val="bg1">
                    <a:lumMod val="95000"/>
                  </a:schemeClr>
                </a:solidFill>
                <a:latin typeface="Darker Grotesque" charset="0"/>
                <a:cs typeface="Rubik Black" charset="-79"/>
              </a:rPr>
              <a:t>“Poverty is the mother of crime”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By – Marcus Aurelius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>
            <a:spLocks noGrp="1"/>
          </p:cNvSpPr>
          <p:nvPr>
            <p:ph type="ctrTitle"/>
          </p:nvPr>
        </p:nvSpPr>
        <p:spPr>
          <a:xfrm>
            <a:off x="2214546" y="214296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tx2"/>
                </a:solidFill>
              </a:rPr>
              <a:t>Affects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6" name="Subtitle 25"/>
          <p:cNvSpPr>
            <a:spLocks noGrp="1"/>
          </p:cNvSpPr>
          <p:nvPr>
            <p:ph type="subTitle" idx="1"/>
          </p:nvPr>
        </p:nvSpPr>
        <p:spPr>
          <a:xfrm>
            <a:off x="571472" y="1000114"/>
            <a:ext cx="8001056" cy="3929090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1)  </a:t>
            </a:r>
            <a:r>
              <a:rPr lang="en-US" sz="2400" dirty="0">
                <a:latin typeface="Darker Grotesque" charset="0"/>
              </a:rPr>
              <a:t>Loss of property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400" dirty="0">
                <a:solidFill>
                  <a:schemeClr val="accent1"/>
                </a:solidFill>
                <a:latin typeface="Darker Grotesque" charset="0"/>
              </a:rPr>
              <a:t>Loss of life</a:t>
            </a:r>
            <a:endParaRPr lang="en-US" sz="2400" dirty="0">
              <a:latin typeface="Darker Grotesque" charset="0"/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Loss of resources</a:t>
            </a:r>
            <a:endParaRPr lang="en-US" sz="2400" dirty="0">
              <a:latin typeface="Darker Grotesque" charset="0"/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Loss of time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5)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Spreading of hate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Breaks morals and ethics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Affects relations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Affects reputation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9)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Encourages more crime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10)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Wastes money</a:t>
            </a:r>
            <a:endParaRPr lang="en-US" sz="1800" dirty="0">
              <a:solidFill>
                <a:schemeClr val="bg1"/>
              </a:solidFill>
              <a:latin typeface="Darker Grotesque" charset="0"/>
            </a:endParaRPr>
          </a:p>
          <a:p>
            <a:pPr marL="482600" indent="-342900" algn="l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2198" y="1428742"/>
            <a:ext cx="278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>
                <a:solidFill>
                  <a:schemeClr val="bg1">
                    <a:lumMod val="95000"/>
                  </a:schemeClr>
                </a:solidFill>
                <a:latin typeface="Darker Grotesque" charset="0"/>
              </a:rPr>
              <a:t>“if you do the crime ,</a:t>
            </a:r>
          </a:p>
          <a:p>
            <a:r>
              <a:rPr lang="en-IN" sz="1800" i="1" dirty="0">
                <a:solidFill>
                  <a:schemeClr val="bg1">
                    <a:lumMod val="95000"/>
                  </a:schemeClr>
                </a:solidFill>
                <a:latin typeface="Darker Grotesque" charset="0"/>
              </a:rPr>
              <a:t>be prepared to do the time”</a:t>
            </a:r>
            <a:endParaRPr lang="en-IN" sz="1800" dirty="0">
              <a:solidFill>
                <a:schemeClr val="bg1">
                  <a:lumMod val="95000"/>
                </a:schemeClr>
              </a:solidFill>
              <a:latin typeface="Darker Grotesque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Darker Grotesque" charset="0"/>
              </a:rPr>
              <a:t>By- Jake Knotts</a:t>
            </a:r>
            <a:endParaRPr lang="en-US" sz="1800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546" y="214296"/>
            <a:ext cx="4698900" cy="603615"/>
          </a:xfrm>
        </p:spPr>
        <p:txBody>
          <a:bodyPr/>
          <a:lstStyle/>
          <a:p>
            <a:r>
              <a:rPr lang="en-IN" dirty="0"/>
              <a:t>Punishments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357304"/>
            <a:ext cx="5143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/>
                </a:solidFill>
                <a:latin typeface="Darker Grotesque" charset="0"/>
              </a:rPr>
              <a:t>Punishment under section 53 ,IPC:-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Darker Grotesque" charset="0"/>
            </a:endParaRP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1)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Death punishment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2)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Imprisonment for life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3)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Imprisonment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4)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Forfeiture of property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5)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Fine under IPC   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6)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Solitary confinement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2132" y="1643056"/>
            <a:ext cx="3429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accent1"/>
                </a:solidFill>
              </a:rPr>
              <a:t>“</a:t>
            </a:r>
            <a:r>
              <a:rPr lang="en-IN" sz="1800" i="1" dirty="0">
                <a:solidFill>
                  <a:schemeClr val="accent1"/>
                </a:solidFill>
                <a:latin typeface="Darker Grotesque" charset="0"/>
              </a:rPr>
              <a:t>Punishment is not for revenge but to lessen the crime and reform the criminal”</a:t>
            </a:r>
          </a:p>
          <a:p>
            <a:r>
              <a:rPr lang="en-IN" sz="1800" dirty="0">
                <a:solidFill>
                  <a:schemeClr val="tx2"/>
                </a:solidFill>
                <a:latin typeface="Darker Grotesque" charset="0"/>
              </a:rPr>
              <a:t>By- Elizabeth Fry</a:t>
            </a:r>
            <a:endParaRPr lang="en-US" sz="1800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rning Yellow Tape Crime Scene Investigation for College by Slidesgo">
  <a:themeElements>
    <a:clrScheme name="Simple Light">
      <a:dk1>
        <a:srgbClr val="252525"/>
      </a:dk1>
      <a:lt1>
        <a:srgbClr val="FFFFFF"/>
      </a:lt1>
      <a:dk2>
        <a:srgbClr val="E94003"/>
      </a:dk2>
      <a:lt2>
        <a:srgbClr val="FDE3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</TotalTime>
  <Words>1536</Words>
  <Application>Microsoft Office PowerPoint</Application>
  <PresentationFormat>On-screen Show (16:9)</PresentationFormat>
  <Paragraphs>220</Paragraphs>
  <Slides>36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Darker Grotesque SemiBold</vt:lpstr>
      <vt:lpstr>Darker Grotesque</vt:lpstr>
      <vt:lpstr>Arial</vt:lpstr>
      <vt:lpstr>Rubik Black</vt:lpstr>
      <vt:lpstr>Darker Grotesque Black</vt:lpstr>
      <vt:lpstr>Rubik Distressed</vt:lpstr>
      <vt:lpstr>Nunito Light</vt:lpstr>
      <vt:lpstr>Warning Yellow Tape Crime Scene Investigation for College by Slidesgo</vt:lpstr>
      <vt:lpstr>CrimeInsight :             A Database Approach to        Crime Analysis</vt:lpstr>
      <vt:lpstr>Aim</vt:lpstr>
      <vt:lpstr>Table of Contents</vt:lpstr>
      <vt:lpstr>01</vt:lpstr>
      <vt:lpstr>What is  Crime ?</vt:lpstr>
      <vt:lpstr>Type of crimes</vt:lpstr>
      <vt:lpstr>Causes of  Crime</vt:lpstr>
      <vt:lpstr>Affects</vt:lpstr>
      <vt:lpstr>Punishments</vt:lpstr>
      <vt:lpstr>02</vt:lpstr>
      <vt:lpstr>Crimes  analysed</vt:lpstr>
      <vt:lpstr>Data  Cleaning</vt:lpstr>
      <vt:lpstr>On to the  Dashboard</vt:lpstr>
      <vt:lpstr>PowerPoint Presentation</vt:lpstr>
      <vt:lpstr>03</vt:lpstr>
      <vt:lpstr>Concepts  used :-</vt:lpstr>
      <vt:lpstr>Sql/Plsql   Concepts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snippets of Plsql</vt:lpstr>
      <vt:lpstr>04</vt:lpstr>
      <vt:lpstr>18,99,467</vt:lpstr>
      <vt:lpstr> </vt:lpstr>
      <vt:lpstr>PowerPoint Presentation</vt:lpstr>
      <vt:lpstr>File of Crimes (Max)</vt:lpstr>
      <vt:lpstr>Crime Prevention</vt:lpstr>
      <vt:lpstr>Measures taken by the government</vt:lpstr>
      <vt:lpstr>Resources / Software used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WARNING YELLOW TAPE CRIME SCENE INVESTIGATION  FOR COLLEGE</dc:title>
  <dc:creator>ANURAG K VIG</dc:creator>
  <cp:lastModifiedBy>Aditya Pathania</cp:lastModifiedBy>
  <cp:revision>147</cp:revision>
  <dcterms:modified xsi:type="dcterms:W3CDTF">2025-10-23T17:01:30Z</dcterms:modified>
</cp:coreProperties>
</file>